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0000800000000000000"/>
      <p:regular r:id="rId14"/>
    </p:embeddedFont>
    <p:embeddedFont>
      <p:font typeface="Poppins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1.png" Type="http://schemas.openxmlformats.org/officeDocument/2006/relationships/image"/><Relationship Id="rId15" Target="../media/image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1.png" Type="http://schemas.openxmlformats.org/officeDocument/2006/relationships/image"/><Relationship Id="rId15" Target="../media/image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47797" y="7107191"/>
            <a:ext cx="2438700" cy="807119"/>
            <a:chOff x="0" y="0"/>
            <a:chExt cx="343748" cy="1137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01503" y="7107191"/>
            <a:ext cx="2438700" cy="807119"/>
            <a:chOff x="0" y="0"/>
            <a:chExt cx="343748" cy="1137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6431" y="2700871"/>
            <a:ext cx="18135137" cy="327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36"/>
              </a:lnSpc>
            </a:pPr>
            <a:r>
              <a:rPr lang="en-US" sz="115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To Improve Website Loading Speed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744683" y="342866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82852" y="6134239"/>
            <a:ext cx="10922297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PRESENTATION DECK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53772" y="880383"/>
            <a:ext cx="541337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SOCIETE GENERALE HACKATHON 2025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RV COLLEGE OF ENGINEERING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53313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BENGALURU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95308" y="7302788"/>
            <a:ext cx="25436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Yash Sahai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49014" y="7302788"/>
            <a:ext cx="25436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Rishabh Jain</a:t>
            </a:r>
          </a:p>
        </p:txBody>
      </p:sp>
      <p:sp>
        <p:nvSpPr>
          <p:cNvPr name="Freeform 24" id="24"/>
          <p:cNvSpPr/>
          <p:nvPr/>
        </p:nvSpPr>
        <p:spPr>
          <a:xfrm flipH="true" flipV="true" rot="0">
            <a:off x="13763324" y="677018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5447285" y="891374"/>
                </a:moveTo>
                <a:lnTo>
                  <a:pt x="0" y="891374"/>
                </a:lnTo>
                <a:lnTo>
                  <a:pt x="0" y="0"/>
                </a:lnTo>
                <a:lnTo>
                  <a:pt x="5447285" y="0"/>
                </a:lnTo>
                <a:lnTo>
                  <a:pt x="5447285" y="891374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77552" y="2155331"/>
            <a:ext cx="5246370" cy="5246370"/>
            <a:chOff x="0" y="0"/>
            <a:chExt cx="739505" cy="7395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9505" cy="739505"/>
            </a:xfrm>
            <a:custGeom>
              <a:avLst/>
              <a:gdLst/>
              <a:ahLst/>
              <a:cxnLst/>
              <a:rect r="r" b="b" t="t" l="l"/>
              <a:pathLst>
                <a:path h="739505" w="739505">
                  <a:moveTo>
                    <a:pt x="106248" y="0"/>
                  </a:moveTo>
                  <a:lnTo>
                    <a:pt x="633256" y="0"/>
                  </a:lnTo>
                  <a:cubicBezTo>
                    <a:pt x="691936" y="0"/>
                    <a:pt x="739505" y="47569"/>
                    <a:pt x="739505" y="106248"/>
                  </a:cubicBezTo>
                  <a:lnTo>
                    <a:pt x="739505" y="633256"/>
                  </a:lnTo>
                  <a:cubicBezTo>
                    <a:pt x="739505" y="661435"/>
                    <a:pt x="728311" y="688460"/>
                    <a:pt x="708385" y="708385"/>
                  </a:cubicBezTo>
                  <a:cubicBezTo>
                    <a:pt x="688460" y="728311"/>
                    <a:pt x="661435" y="739505"/>
                    <a:pt x="633256" y="739505"/>
                  </a:cubicBezTo>
                  <a:lnTo>
                    <a:pt x="106248" y="739505"/>
                  </a:lnTo>
                  <a:cubicBezTo>
                    <a:pt x="78070" y="739505"/>
                    <a:pt x="51045" y="728311"/>
                    <a:pt x="31119" y="708385"/>
                  </a:cubicBezTo>
                  <a:cubicBezTo>
                    <a:pt x="11194" y="688460"/>
                    <a:pt x="0" y="661435"/>
                    <a:pt x="0" y="633256"/>
                  </a:cubicBezTo>
                  <a:lnTo>
                    <a:pt x="0" y="106248"/>
                  </a:lnTo>
                  <a:cubicBezTo>
                    <a:pt x="0" y="78070"/>
                    <a:pt x="11194" y="51045"/>
                    <a:pt x="31119" y="31119"/>
                  </a:cubicBezTo>
                  <a:cubicBezTo>
                    <a:pt x="51045" y="11194"/>
                    <a:pt x="78070" y="0"/>
                    <a:pt x="1062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100000"/>
                  </a:srgbClr>
                </a:gs>
                <a:gs pos="100000">
                  <a:srgbClr val="0F2E4A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39505" cy="77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2251509">
            <a:off x="12599144" y="487399"/>
            <a:ext cx="5407364" cy="11206973"/>
          </a:xfrm>
          <a:custGeom>
            <a:avLst/>
            <a:gdLst/>
            <a:ahLst/>
            <a:cxnLst/>
            <a:rect r="r" b="b" t="t" l="l"/>
            <a:pathLst>
              <a:path h="11206973" w="5407364">
                <a:moveTo>
                  <a:pt x="5407364" y="0"/>
                </a:moveTo>
                <a:lnTo>
                  <a:pt x="0" y="0"/>
                </a:lnTo>
                <a:lnTo>
                  <a:pt x="0" y="11206973"/>
                </a:lnTo>
                <a:lnTo>
                  <a:pt x="5407364" y="11206973"/>
                </a:lnTo>
                <a:lnTo>
                  <a:pt x="540736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40629" y="7055883"/>
            <a:ext cx="2295825" cy="949994"/>
            <a:chOff x="0" y="0"/>
            <a:chExt cx="323609" cy="1339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3609" cy="133907"/>
            </a:xfrm>
            <a:custGeom>
              <a:avLst/>
              <a:gdLst/>
              <a:ahLst/>
              <a:cxnLst/>
              <a:rect r="r" b="b" t="t" l="l"/>
              <a:pathLst>
                <a:path h="133907" w="323609">
                  <a:moveTo>
                    <a:pt x="66953" y="0"/>
                  </a:moveTo>
                  <a:lnTo>
                    <a:pt x="256656" y="0"/>
                  </a:lnTo>
                  <a:cubicBezTo>
                    <a:pt x="274413" y="0"/>
                    <a:pt x="291443" y="7054"/>
                    <a:pt x="303999" y="19610"/>
                  </a:cubicBezTo>
                  <a:cubicBezTo>
                    <a:pt x="316555" y="32166"/>
                    <a:pt x="323609" y="49196"/>
                    <a:pt x="323609" y="66953"/>
                  </a:cubicBezTo>
                  <a:lnTo>
                    <a:pt x="323609" y="66953"/>
                  </a:lnTo>
                  <a:cubicBezTo>
                    <a:pt x="323609" y="84711"/>
                    <a:pt x="316555" y="101740"/>
                    <a:pt x="303999" y="114297"/>
                  </a:cubicBezTo>
                  <a:cubicBezTo>
                    <a:pt x="291443" y="126853"/>
                    <a:pt x="274413" y="133907"/>
                    <a:pt x="256656" y="133907"/>
                  </a:cubicBezTo>
                  <a:lnTo>
                    <a:pt x="66953" y="133907"/>
                  </a:lnTo>
                  <a:cubicBezTo>
                    <a:pt x="49196" y="133907"/>
                    <a:pt x="32166" y="126853"/>
                    <a:pt x="19610" y="114297"/>
                  </a:cubicBezTo>
                  <a:cubicBezTo>
                    <a:pt x="7054" y="101740"/>
                    <a:pt x="0" y="84711"/>
                    <a:pt x="0" y="66953"/>
                  </a:cubicBezTo>
                  <a:lnTo>
                    <a:pt x="0" y="66953"/>
                  </a:lnTo>
                  <a:cubicBezTo>
                    <a:pt x="0" y="49196"/>
                    <a:pt x="7054" y="32166"/>
                    <a:pt x="19610" y="19610"/>
                  </a:cubicBezTo>
                  <a:cubicBezTo>
                    <a:pt x="32166" y="7054"/>
                    <a:pt x="49196" y="0"/>
                    <a:pt x="66953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23609" cy="172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745436" y="1906991"/>
            <a:ext cx="2031358" cy="2100088"/>
          </a:xfrm>
          <a:custGeom>
            <a:avLst/>
            <a:gdLst/>
            <a:ahLst/>
            <a:cxnLst/>
            <a:rect r="r" b="b" t="t" l="l"/>
            <a:pathLst>
              <a:path h="2100088" w="2031358">
                <a:moveTo>
                  <a:pt x="0" y="0"/>
                </a:moveTo>
                <a:lnTo>
                  <a:pt x="2031358" y="0"/>
                </a:lnTo>
                <a:lnTo>
                  <a:pt x="2031358" y="2100088"/>
                </a:lnTo>
                <a:lnTo>
                  <a:pt x="0" y="2100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53772" y="880383"/>
            <a:ext cx="5187677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SOCIETE GENERALE HACKATHON 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RV COLLEGE OF ENGINEERING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2130" y="1935566"/>
            <a:ext cx="10814664" cy="187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6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Website Loading Speed Matters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883254"/>
            <a:ext cx="9043789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today's fast-paced digital world, website loading speed is crucial. Users expect seamless and instant access to information. A slow-loading website can lead to frustration, increased bounce rates, and ultimately, a loss of potential customers. On the other hand, a fast-loading website enhances user experience, boosts engagement, and improves overall website performance.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88140" y="7189187"/>
            <a:ext cx="254367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Impact of Speed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875730" y="7606973"/>
            <a:ext cx="5693750" cy="931705"/>
          </a:xfrm>
          <a:custGeom>
            <a:avLst/>
            <a:gdLst/>
            <a:ahLst/>
            <a:cxnLst/>
            <a:rect r="r" b="b" t="t" l="l"/>
            <a:pathLst>
              <a:path h="931705" w="5693750">
                <a:moveTo>
                  <a:pt x="0" y="0"/>
                </a:moveTo>
                <a:lnTo>
                  <a:pt x="5693750" y="0"/>
                </a:lnTo>
                <a:lnTo>
                  <a:pt x="5693750" y="931705"/>
                </a:lnTo>
                <a:lnTo>
                  <a:pt x="0" y="9317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491610" y="7046586"/>
            <a:ext cx="2543678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Experience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SEO Rankings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Revenue</a:t>
            </a:r>
          </a:p>
        </p:txBody>
      </p:sp>
      <p:sp>
        <p:nvSpPr>
          <p:cNvPr name="AutoShape 25" id="25"/>
          <p:cNvSpPr/>
          <p:nvPr/>
        </p:nvSpPr>
        <p:spPr>
          <a:xfrm>
            <a:off x="3836454" y="7549928"/>
            <a:ext cx="442301" cy="547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3683" y="0"/>
            <a:ext cx="20464065" cy="4311444"/>
            <a:chOff x="0" y="0"/>
            <a:chExt cx="13932506" cy="2935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32506" cy="2935351"/>
            </a:xfrm>
            <a:custGeom>
              <a:avLst/>
              <a:gdLst/>
              <a:ahLst/>
              <a:cxnLst/>
              <a:rect r="r" b="b" t="t" l="l"/>
              <a:pathLst>
                <a:path h="2935351" w="13932506">
                  <a:moveTo>
                    <a:pt x="0" y="2495048"/>
                  </a:moveTo>
                  <a:lnTo>
                    <a:pt x="0" y="440303"/>
                  </a:lnTo>
                  <a:cubicBezTo>
                    <a:pt x="0" y="196669"/>
                    <a:pt x="373391" y="0"/>
                    <a:pt x="835950" y="0"/>
                  </a:cubicBezTo>
                  <a:lnTo>
                    <a:pt x="13096556" y="0"/>
                  </a:lnTo>
                  <a:cubicBezTo>
                    <a:pt x="13559115" y="0"/>
                    <a:pt x="13932506" y="196669"/>
                    <a:pt x="13932506" y="440303"/>
                  </a:cubicBezTo>
                  <a:lnTo>
                    <a:pt x="13932506" y="2495048"/>
                  </a:lnTo>
                  <a:cubicBezTo>
                    <a:pt x="13932506" y="2738683"/>
                    <a:pt x="13559115" y="2935351"/>
                    <a:pt x="13096556" y="2935351"/>
                  </a:cubicBezTo>
                  <a:lnTo>
                    <a:pt x="835950" y="2935351"/>
                  </a:lnTo>
                  <a:cubicBezTo>
                    <a:pt x="373391" y="2935351"/>
                    <a:pt x="0" y="2738683"/>
                    <a:pt x="0" y="2495048"/>
                  </a:cubicBezTo>
                  <a:close/>
                </a:path>
              </a:pathLst>
            </a:custGeom>
            <a:blipFill>
              <a:blip r:embed="rId2"/>
              <a:stretch>
                <a:fillRect l="0" t="-108116" r="0" b="-10811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02026" y="3328759"/>
            <a:ext cx="17482494" cy="5415191"/>
            <a:chOff x="0" y="0"/>
            <a:chExt cx="2464254" cy="7633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4254" cy="763301"/>
            </a:xfrm>
            <a:custGeom>
              <a:avLst/>
              <a:gdLst/>
              <a:ahLst/>
              <a:cxnLst/>
              <a:rect r="r" b="b" t="t" l="l"/>
              <a:pathLst>
                <a:path h="763301" w="2464254">
                  <a:moveTo>
                    <a:pt x="8857" y="0"/>
                  </a:moveTo>
                  <a:lnTo>
                    <a:pt x="2455397" y="0"/>
                  </a:lnTo>
                  <a:cubicBezTo>
                    <a:pt x="2460289" y="0"/>
                    <a:pt x="2464254" y="3965"/>
                    <a:pt x="2464254" y="8857"/>
                  </a:cubicBezTo>
                  <a:lnTo>
                    <a:pt x="2464254" y="754444"/>
                  </a:lnTo>
                  <a:cubicBezTo>
                    <a:pt x="2464254" y="756793"/>
                    <a:pt x="2463321" y="759046"/>
                    <a:pt x="2461660" y="760707"/>
                  </a:cubicBezTo>
                  <a:cubicBezTo>
                    <a:pt x="2459999" y="762368"/>
                    <a:pt x="2457746" y="763301"/>
                    <a:pt x="2455397" y="763301"/>
                  </a:cubicBezTo>
                  <a:lnTo>
                    <a:pt x="8857" y="763301"/>
                  </a:lnTo>
                  <a:cubicBezTo>
                    <a:pt x="6508" y="763301"/>
                    <a:pt x="4255" y="762368"/>
                    <a:pt x="2594" y="760707"/>
                  </a:cubicBezTo>
                  <a:cubicBezTo>
                    <a:pt x="933" y="759046"/>
                    <a:pt x="0" y="756793"/>
                    <a:pt x="0" y="754444"/>
                  </a:cubicBezTo>
                  <a:lnTo>
                    <a:pt x="0" y="8857"/>
                  </a:lnTo>
                  <a:cubicBezTo>
                    <a:pt x="0" y="6508"/>
                    <a:pt x="933" y="4255"/>
                    <a:pt x="2594" y="2594"/>
                  </a:cubicBezTo>
                  <a:cubicBezTo>
                    <a:pt x="4255" y="933"/>
                    <a:pt x="6508" y="0"/>
                    <a:pt x="88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64254" cy="801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9085263"/>
            <a:ext cx="16230600" cy="1028700"/>
            <a:chOff x="0" y="0"/>
            <a:chExt cx="2287793" cy="1450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359433" y="7491426"/>
            <a:ext cx="4442597" cy="945061"/>
          </a:xfrm>
          <a:custGeom>
            <a:avLst/>
            <a:gdLst/>
            <a:ahLst/>
            <a:cxnLst/>
            <a:rect r="r" b="b" t="t" l="l"/>
            <a:pathLst>
              <a:path h="945061" w="4442597">
                <a:moveTo>
                  <a:pt x="0" y="0"/>
                </a:moveTo>
                <a:lnTo>
                  <a:pt x="4442597" y="0"/>
                </a:lnTo>
                <a:lnTo>
                  <a:pt x="4442597" y="945061"/>
                </a:lnTo>
                <a:lnTo>
                  <a:pt x="0" y="945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53772" y="880383"/>
            <a:ext cx="5285292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SOCIETE GENERALE HACKATHON 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8140" y="9391650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RV COLLEGE OF ENGINEERING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666326"/>
            <a:ext cx="10666246" cy="155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5"/>
              </a:lnSpc>
            </a:pPr>
            <a:r>
              <a:rPr lang="en-US" sz="5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Identifying Common Performance Bottlenecks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5961" y="3404961"/>
            <a:ext cx="16994625" cy="483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Large Image Files : I</a:t>
            </a: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mages that are not optimized for the web can significantly slow down a website. High-resolution images with large file sizes take longer to load.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Unoptimized Code:</a:t>
            </a: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Excessive, unminified CSS, JavaScript, and HTML can increase the load time. Unnecessary code adds bulk and processing time.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Excessive HTTP Requests: </a:t>
            </a: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element on a webpage (images, scripts, stylesheets) requires an HTTP request. Too many requests can overwhelm the server and slow down the loading process.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Uncompressed Files: </a:t>
            </a: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Failing to compress files such as HTML, CSS, and JavaScript using Gzip or Brotli increases the amount of data that needs to be transferred over the network.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Too Many Plugins: </a:t>
            </a: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Excessive use of plugins, especially in CMS platforms like WordPress, can slow down a website. Each plugin adds additional code and requests.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Content Delivery Network (CDN):  </a:t>
            </a: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Serving all content from a single location instead of using a CDN can slow down delivery, especially for users geographically distant from the server.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7930278" y="3593133"/>
            <a:ext cx="0" cy="40228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6692956" y="5604569"/>
            <a:ext cx="200317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862547" y="7919209"/>
            <a:ext cx="527061" cy="508854"/>
          </a:xfrm>
          <a:custGeom>
            <a:avLst/>
            <a:gdLst/>
            <a:ahLst/>
            <a:cxnLst/>
            <a:rect r="r" b="b" t="t" l="l"/>
            <a:pathLst>
              <a:path h="508854" w="527061">
                <a:moveTo>
                  <a:pt x="0" y="0"/>
                </a:moveTo>
                <a:lnTo>
                  <a:pt x="527061" y="0"/>
                </a:lnTo>
                <a:lnTo>
                  <a:pt x="527061" y="508854"/>
                </a:lnTo>
                <a:lnTo>
                  <a:pt x="0" y="508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34532" y="2116067"/>
            <a:ext cx="539107" cy="539107"/>
          </a:xfrm>
          <a:custGeom>
            <a:avLst/>
            <a:gdLst/>
            <a:ahLst/>
            <a:cxnLst/>
            <a:rect r="r" b="b" t="t" l="l"/>
            <a:pathLst>
              <a:path h="539107" w="539107">
                <a:moveTo>
                  <a:pt x="0" y="0"/>
                </a:moveTo>
                <a:lnTo>
                  <a:pt x="539107" y="0"/>
                </a:lnTo>
                <a:lnTo>
                  <a:pt x="539107" y="539107"/>
                </a:lnTo>
                <a:lnTo>
                  <a:pt x="0" y="539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0557" y="3847979"/>
            <a:ext cx="548143" cy="496319"/>
          </a:xfrm>
          <a:custGeom>
            <a:avLst/>
            <a:gdLst/>
            <a:ahLst/>
            <a:cxnLst/>
            <a:rect r="r" b="b" t="t" l="l"/>
            <a:pathLst>
              <a:path h="496319" w="548143">
                <a:moveTo>
                  <a:pt x="0" y="0"/>
                </a:moveTo>
                <a:lnTo>
                  <a:pt x="548143" y="0"/>
                </a:lnTo>
                <a:lnTo>
                  <a:pt x="548143" y="496318"/>
                </a:lnTo>
                <a:lnTo>
                  <a:pt x="0" y="496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0557" y="5952126"/>
            <a:ext cx="456077" cy="473288"/>
          </a:xfrm>
          <a:custGeom>
            <a:avLst/>
            <a:gdLst/>
            <a:ahLst/>
            <a:cxnLst/>
            <a:rect r="r" b="b" t="t" l="l"/>
            <a:pathLst>
              <a:path h="473288" w="456077">
                <a:moveTo>
                  <a:pt x="0" y="0"/>
                </a:moveTo>
                <a:lnTo>
                  <a:pt x="456077" y="0"/>
                </a:lnTo>
                <a:lnTo>
                  <a:pt x="456077" y="473287"/>
                </a:lnTo>
                <a:lnTo>
                  <a:pt x="0" y="4732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34392" y="6301342"/>
            <a:ext cx="4213570" cy="850375"/>
          </a:xfrm>
          <a:custGeom>
            <a:avLst/>
            <a:gdLst/>
            <a:ahLst/>
            <a:cxnLst/>
            <a:rect r="r" b="b" t="t" l="l"/>
            <a:pathLst>
              <a:path h="850375" w="4213570">
                <a:moveTo>
                  <a:pt x="0" y="0"/>
                </a:moveTo>
                <a:lnTo>
                  <a:pt x="4213570" y="0"/>
                </a:lnTo>
                <a:lnTo>
                  <a:pt x="4213570" y="850375"/>
                </a:lnTo>
                <a:lnTo>
                  <a:pt x="0" y="850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RV COLLEGE OF 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859458"/>
            <a:ext cx="12437055" cy="107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7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Optimization Techniques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007419"/>
            <a:ext cx="14985084" cy="580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569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 and Compress Images: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Techniques: Use formats like WebP, JPEG XR, and optimized PNG. Implement lazy loading for images below the fold.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Results: Up to 80% reduction in image file size, leading to faster load times and improved user experience.</a:t>
            </a:r>
          </a:p>
          <a:p>
            <a:pPr algn="just" marL="453390" indent="-226695" lvl="1">
              <a:lnSpc>
                <a:spcPts val="3569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Minify CSS, JavaScript, and HTML: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Techniques: Remove unnecessary characters, comments, and whitespace. Use tools like UglifyJS, CSSNano, and HTMLMinifier.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Results: Typically 20-30% reduction in file sizes, resulting in quicker downloads and faster page rendering.</a:t>
            </a:r>
          </a:p>
          <a:p>
            <a:pPr algn="just">
              <a:lnSpc>
                <a:spcPts val="3569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 a Content Delivery Network (CDN):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Techniques: Distribute content across multiple servers located geographically closer to users.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Results: Up to 50% improvement in load times for global users, as content is served from the nearest server.</a:t>
            </a:r>
          </a:p>
          <a:p>
            <a:pPr algn="just">
              <a:lnSpc>
                <a:spcPts val="356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153772" y="880383"/>
            <a:ext cx="541337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SOCIETE GENERALE HACKATHON 2025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7930278" y="3593133"/>
            <a:ext cx="0" cy="40228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6692956" y="5604569"/>
            <a:ext cx="200317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862547" y="7919209"/>
            <a:ext cx="527061" cy="508854"/>
          </a:xfrm>
          <a:custGeom>
            <a:avLst/>
            <a:gdLst/>
            <a:ahLst/>
            <a:cxnLst/>
            <a:rect r="r" b="b" t="t" l="l"/>
            <a:pathLst>
              <a:path h="508854" w="527061">
                <a:moveTo>
                  <a:pt x="0" y="0"/>
                </a:moveTo>
                <a:lnTo>
                  <a:pt x="527061" y="0"/>
                </a:lnTo>
                <a:lnTo>
                  <a:pt x="527061" y="508854"/>
                </a:lnTo>
                <a:lnTo>
                  <a:pt x="0" y="508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89746" y="2116067"/>
            <a:ext cx="539107" cy="539107"/>
          </a:xfrm>
          <a:custGeom>
            <a:avLst/>
            <a:gdLst/>
            <a:ahLst/>
            <a:cxnLst/>
            <a:rect r="r" b="b" t="t" l="l"/>
            <a:pathLst>
              <a:path h="539107" w="539107">
                <a:moveTo>
                  <a:pt x="0" y="0"/>
                </a:moveTo>
                <a:lnTo>
                  <a:pt x="539108" y="0"/>
                </a:lnTo>
                <a:lnTo>
                  <a:pt x="539108" y="539107"/>
                </a:lnTo>
                <a:lnTo>
                  <a:pt x="0" y="539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0557" y="3847979"/>
            <a:ext cx="548143" cy="496319"/>
          </a:xfrm>
          <a:custGeom>
            <a:avLst/>
            <a:gdLst/>
            <a:ahLst/>
            <a:cxnLst/>
            <a:rect r="r" b="b" t="t" l="l"/>
            <a:pathLst>
              <a:path h="496319" w="548143">
                <a:moveTo>
                  <a:pt x="0" y="0"/>
                </a:moveTo>
                <a:lnTo>
                  <a:pt x="548143" y="0"/>
                </a:lnTo>
                <a:lnTo>
                  <a:pt x="548143" y="496318"/>
                </a:lnTo>
                <a:lnTo>
                  <a:pt x="0" y="496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0557" y="5952126"/>
            <a:ext cx="456077" cy="473288"/>
          </a:xfrm>
          <a:custGeom>
            <a:avLst/>
            <a:gdLst/>
            <a:ahLst/>
            <a:cxnLst/>
            <a:rect r="r" b="b" t="t" l="l"/>
            <a:pathLst>
              <a:path h="473288" w="456077">
                <a:moveTo>
                  <a:pt x="0" y="0"/>
                </a:moveTo>
                <a:lnTo>
                  <a:pt x="456077" y="0"/>
                </a:lnTo>
                <a:lnTo>
                  <a:pt x="456077" y="473287"/>
                </a:lnTo>
                <a:lnTo>
                  <a:pt x="0" y="4732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34392" y="6301342"/>
            <a:ext cx="4213570" cy="850375"/>
          </a:xfrm>
          <a:custGeom>
            <a:avLst/>
            <a:gdLst/>
            <a:ahLst/>
            <a:cxnLst/>
            <a:rect r="r" b="b" t="t" l="l"/>
            <a:pathLst>
              <a:path h="850375" w="4213570">
                <a:moveTo>
                  <a:pt x="0" y="0"/>
                </a:moveTo>
                <a:lnTo>
                  <a:pt x="4213570" y="0"/>
                </a:lnTo>
                <a:lnTo>
                  <a:pt x="4213570" y="850375"/>
                </a:lnTo>
                <a:lnTo>
                  <a:pt x="0" y="850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RV COLLEGE OF 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859458"/>
            <a:ext cx="15626649" cy="107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7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More Optimization Techniques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218451"/>
            <a:ext cx="14985084" cy="535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4. Reduce HTTP Requests: 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Techniques: Combine files, use CSS sprites for images, and limit the number of fonts and third-party plugins.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Results: Reduced number of requests by up to 50%, significantly decreasing load times.</a:t>
            </a:r>
          </a:p>
          <a:p>
            <a:pPr algn="just">
              <a:lnSpc>
                <a:spcPts val="3569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5. Implement Efficient Database Queries: 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Techniques: Use indexing, optimize SQL queries, and cache database results.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Results: Faster data retrieval and reduced server load, enhancing overall website performance.</a:t>
            </a:r>
          </a:p>
          <a:p>
            <a:pPr algn="just">
              <a:lnSpc>
                <a:spcPts val="3569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6. Enable Compression (Gzip/Brotli):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Techniques: Configure the server to compress files before sending them to the client.</a:t>
            </a:r>
          </a:p>
          <a:p>
            <a:pPr algn="just" marL="906780" indent="-302260" lvl="2">
              <a:lnSpc>
                <a:spcPts val="3569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Results: Compression can reduce the size of HTML, CSS, and JavaScript files by 70-80%, speeding up load times.</a:t>
            </a:r>
          </a:p>
          <a:p>
            <a:pPr algn="just">
              <a:lnSpc>
                <a:spcPts val="356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153772" y="880383"/>
            <a:ext cx="5413375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SOCIETE GENERALE HACKATHON 2025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911" y="2890609"/>
            <a:ext cx="4607078" cy="2664570"/>
            <a:chOff x="0" y="0"/>
            <a:chExt cx="649393" cy="3755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393" cy="375586"/>
            </a:xfrm>
            <a:custGeom>
              <a:avLst/>
              <a:gdLst/>
              <a:ahLst/>
              <a:cxnLst/>
              <a:rect r="r" b="b" t="t" l="l"/>
              <a:pathLst>
                <a:path h="375586" w="649393">
                  <a:moveTo>
                    <a:pt x="33609" y="0"/>
                  </a:moveTo>
                  <a:lnTo>
                    <a:pt x="615784" y="0"/>
                  </a:lnTo>
                  <a:cubicBezTo>
                    <a:pt x="634346" y="0"/>
                    <a:pt x="649393" y="15047"/>
                    <a:pt x="649393" y="33609"/>
                  </a:cubicBezTo>
                  <a:lnTo>
                    <a:pt x="649393" y="341977"/>
                  </a:lnTo>
                  <a:cubicBezTo>
                    <a:pt x="649393" y="360539"/>
                    <a:pt x="634346" y="375586"/>
                    <a:pt x="615784" y="375586"/>
                  </a:cubicBezTo>
                  <a:lnTo>
                    <a:pt x="33609" y="375586"/>
                  </a:lnTo>
                  <a:cubicBezTo>
                    <a:pt x="15047" y="375586"/>
                    <a:pt x="0" y="360539"/>
                    <a:pt x="0" y="341977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49393" cy="4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359433" y="7491426"/>
            <a:ext cx="4442597" cy="945061"/>
          </a:xfrm>
          <a:custGeom>
            <a:avLst/>
            <a:gdLst/>
            <a:ahLst/>
            <a:cxnLst/>
            <a:rect r="r" b="b" t="t" l="l"/>
            <a:pathLst>
              <a:path h="945061" w="4442597">
                <a:moveTo>
                  <a:pt x="0" y="0"/>
                </a:moveTo>
                <a:lnTo>
                  <a:pt x="4442597" y="0"/>
                </a:lnTo>
                <a:lnTo>
                  <a:pt x="4442597" y="945061"/>
                </a:lnTo>
                <a:lnTo>
                  <a:pt x="0" y="9450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53772" y="880383"/>
            <a:ext cx="5473427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SOCIETE GENERALE HACKATHON 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RV COLLEGE OF ENGINEERING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6389" y="1760306"/>
            <a:ext cx="15695222" cy="73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Tools and Technologies for Speed Enhancement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8650" y="3843854"/>
            <a:ext cx="4224847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Tools: TinyPNG, ImageOptim, Squoosh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Technologies: WebP, JPEG XR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908386" y="3014434"/>
            <a:ext cx="302821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Image Optimization Tools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840461" y="2890609"/>
            <a:ext cx="4607078" cy="2664570"/>
            <a:chOff x="0" y="0"/>
            <a:chExt cx="649393" cy="3755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49393" cy="375586"/>
            </a:xfrm>
            <a:custGeom>
              <a:avLst/>
              <a:gdLst/>
              <a:ahLst/>
              <a:cxnLst/>
              <a:rect r="r" b="b" t="t" l="l"/>
              <a:pathLst>
                <a:path h="375586" w="649393">
                  <a:moveTo>
                    <a:pt x="33609" y="0"/>
                  </a:moveTo>
                  <a:lnTo>
                    <a:pt x="615784" y="0"/>
                  </a:lnTo>
                  <a:cubicBezTo>
                    <a:pt x="634346" y="0"/>
                    <a:pt x="649393" y="15047"/>
                    <a:pt x="649393" y="33609"/>
                  </a:cubicBezTo>
                  <a:lnTo>
                    <a:pt x="649393" y="341977"/>
                  </a:lnTo>
                  <a:cubicBezTo>
                    <a:pt x="649393" y="360539"/>
                    <a:pt x="634346" y="375586"/>
                    <a:pt x="615784" y="375586"/>
                  </a:cubicBezTo>
                  <a:lnTo>
                    <a:pt x="33609" y="375586"/>
                  </a:lnTo>
                  <a:cubicBezTo>
                    <a:pt x="15047" y="375586"/>
                    <a:pt x="0" y="360539"/>
                    <a:pt x="0" y="341977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49393" cy="4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928200" y="3690369"/>
            <a:ext cx="4224847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Tools: LazyLoad, lozad.js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Technologies: Native Lazy Loading (loading="lazy" attribute)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27937" y="3096984"/>
            <a:ext cx="302821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Lazy Loading Libraries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560011" y="2890609"/>
            <a:ext cx="4607078" cy="2664570"/>
            <a:chOff x="0" y="0"/>
            <a:chExt cx="649393" cy="37558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49393" cy="375586"/>
            </a:xfrm>
            <a:custGeom>
              <a:avLst/>
              <a:gdLst/>
              <a:ahLst/>
              <a:cxnLst/>
              <a:rect r="r" b="b" t="t" l="l"/>
              <a:pathLst>
                <a:path h="375586" w="649393">
                  <a:moveTo>
                    <a:pt x="33609" y="0"/>
                  </a:moveTo>
                  <a:lnTo>
                    <a:pt x="615784" y="0"/>
                  </a:lnTo>
                  <a:cubicBezTo>
                    <a:pt x="634346" y="0"/>
                    <a:pt x="649393" y="15047"/>
                    <a:pt x="649393" y="33609"/>
                  </a:cubicBezTo>
                  <a:lnTo>
                    <a:pt x="649393" y="341977"/>
                  </a:lnTo>
                  <a:cubicBezTo>
                    <a:pt x="649393" y="360539"/>
                    <a:pt x="634346" y="375586"/>
                    <a:pt x="615784" y="375586"/>
                  </a:cubicBezTo>
                  <a:lnTo>
                    <a:pt x="33609" y="375586"/>
                  </a:lnTo>
                  <a:cubicBezTo>
                    <a:pt x="15047" y="375586"/>
                    <a:pt x="0" y="360539"/>
                    <a:pt x="0" y="341977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49393" cy="4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647750" y="3744684"/>
            <a:ext cx="4224847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Providers: Cloudflare, Akamai, Amazon CloudFront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Technologies: Edge Servers, Geo-Distributed Caching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47487" y="3014434"/>
            <a:ext cx="302821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 Delivery Networks (CDNs)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120911" y="5817280"/>
            <a:ext cx="4607078" cy="2664570"/>
            <a:chOff x="0" y="0"/>
            <a:chExt cx="649393" cy="37558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49393" cy="375586"/>
            </a:xfrm>
            <a:custGeom>
              <a:avLst/>
              <a:gdLst/>
              <a:ahLst/>
              <a:cxnLst/>
              <a:rect r="r" b="b" t="t" l="l"/>
              <a:pathLst>
                <a:path h="375586" w="649393">
                  <a:moveTo>
                    <a:pt x="33609" y="0"/>
                  </a:moveTo>
                  <a:lnTo>
                    <a:pt x="615784" y="0"/>
                  </a:lnTo>
                  <a:cubicBezTo>
                    <a:pt x="634346" y="0"/>
                    <a:pt x="649393" y="15047"/>
                    <a:pt x="649393" y="33609"/>
                  </a:cubicBezTo>
                  <a:lnTo>
                    <a:pt x="649393" y="341977"/>
                  </a:lnTo>
                  <a:cubicBezTo>
                    <a:pt x="649393" y="360539"/>
                    <a:pt x="634346" y="375586"/>
                    <a:pt x="615784" y="375586"/>
                  </a:cubicBezTo>
                  <a:lnTo>
                    <a:pt x="33609" y="375586"/>
                  </a:lnTo>
                  <a:cubicBezTo>
                    <a:pt x="15047" y="375586"/>
                    <a:pt x="0" y="360539"/>
                    <a:pt x="0" y="341977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649393" cy="4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208650" y="6770525"/>
            <a:ext cx="4224847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Tools: Webpack, Rollup, Parcel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Technologies: Bundling, Tree Shaking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908386" y="5941105"/>
            <a:ext cx="302821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JavaScript and CSS Optimization Tools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838507" y="5817280"/>
            <a:ext cx="4607078" cy="2664570"/>
            <a:chOff x="0" y="0"/>
            <a:chExt cx="649393" cy="37558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49393" cy="375586"/>
            </a:xfrm>
            <a:custGeom>
              <a:avLst/>
              <a:gdLst/>
              <a:ahLst/>
              <a:cxnLst/>
              <a:rect r="r" b="b" t="t" l="l"/>
              <a:pathLst>
                <a:path h="375586" w="649393">
                  <a:moveTo>
                    <a:pt x="33609" y="0"/>
                  </a:moveTo>
                  <a:lnTo>
                    <a:pt x="615784" y="0"/>
                  </a:lnTo>
                  <a:cubicBezTo>
                    <a:pt x="634346" y="0"/>
                    <a:pt x="649393" y="15047"/>
                    <a:pt x="649393" y="33609"/>
                  </a:cubicBezTo>
                  <a:lnTo>
                    <a:pt x="649393" y="341977"/>
                  </a:lnTo>
                  <a:cubicBezTo>
                    <a:pt x="649393" y="360539"/>
                    <a:pt x="634346" y="375586"/>
                    <a:pt x="615784" y="375586"/>
                  </a:cubicBezTo>
                  <a:lnTo>
                    <a:pt x="33609" y="375586"/>
                  </a:lnTo>
                  <a:cubicBezTo>
                    <a:pt x="15047" y="375586"/>
                    <a:pt x="0" y="360539"/>
                    <a:pt x="0" y="341977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649393" cy="4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926246" y="6652305"/>
            <a:ext cx="4224847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Tools: Google Lighthouse, GTmetrix, WebPageTest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Technologies: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Auditing, Real User Monitoring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625983" y="5941105"/>
            <a:ext cx="302821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Testing and Monitoring Tools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2556103" y="5817280"/>
            <a:ext cx="4607078" cy="2664570"/>
            <a:chOff x="0" y="0"/>
            <a:chExt cx="649393" cy="37558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49393" cy="375586"/>
            </a:xfrm>
            <a:custGeom>
              <a:avLst/>
              <a:gdLst/>
              <a:ahLst/>
              <a:cxnLst/>
              <a:rect r="r" b="b" t="t" l="l"/>
              <a:pathLst>
                <a:path h="375586" w="649393">
                  <a:moveTo>
                    <a:pt x="33609" y="0"/>
                  </a:moveTo>
                  <a:lnTo>
                    <a:pt x="615784" y="0"/>
                  </a:lnTo>
                  <a:cubicBezTo>
                    <a:pt x="634346" y="0"/>
                    <a:pt x="649393" y="15047"/>
                    <a:pt x="649393" y="33609"/>
                  </a:cubicBezTo>
                  <a:lnTo>
                    <a:pt x="649393" y="341977"/>
                  </a:lnTo>
                  <a:cubicBezTo>
                    <a:pt x="649393" y="360539"/>
                    <a:pt x="634346" y="375586"/>
                    <a:pt x="615784" y="375586"/>
                  </a:cubicBezTo>
                  <a:lnTo>
                    <a:pt x="33609" y="375586"/>
                  </a:lnTo>
                  <a:cubicBezTo>
                    <a:pt x="15047" y="375586"/>
                    <a:pt x="0" y="360539"/>
                    <a:pt x="0" y="341977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649393" cy="4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2643842" y="6642780"/>
            <a:ext cx="4224847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Tools: UglifyJS, CSSNano , HTMLMinifier 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Technologies: Minification and Uglification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343579" y="5941105"/>
            <a:ext cx="302821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Code Minification Tools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83795" y="3568949"/>
            <a:ext cx="8728772" cy="4990277"/>
            <a:chOff x="0" y="0"/>
            <a:chExt cx="1230369" cy="7034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0369" cy="703407"/>
            </a:xfrm>
            <a:custGeom>
              <a:avLst/>
              <a:gdLst/>
              <a:ahLst/>
              <a:cxnLst/>
              <a:rect r="r" b="b" t="t" l="l"/>
              <a:pathLst>
                <a:path h="703407" w="1230369">
                  <a:moveTo>
                    <a:pt x="17739" y="0"/>
                  </a:moveTo>
                  <a:lnTo>
                    <a:pt x="1212630" y="0"/>
                  </a:lnTo>
                  <a:cubicBezTo>
                    <a:pt x="1217334" y="0"/>
                    <a:pt x="1221846" y="1869"/>
                    <a:pt x="1225173" y="5196"/>
                  </a:cubicBezTo>
                  <a:cubicBezTo>
                    <a:pt x="1228500" y="8522"/>
                    <a:pt x="1230369" y="13034"/>
                    <a:pt x="1230369" y="17739"/>
                  </a:cubicBezTo>
                  <a:lnTo>
                    <a:pt x="1230369" y="685668"/>
                  </a:lnTo>
                  <a:cubicBezTo>
                    <a:pt x="1230369" y="690373"/>
                    <a:pt x="1228500" y="694885"/>
                    <a:pt x="1225173" y="698212"/>
                  </a:cubicBezTo>
                  <a:cubicBezTo>
                    <a:pt x="1221846" y="701538"/>
                    <a:pt x="1217334" y="703407"/>
                    <a:pt x="1212630" y="703407"/>
                  </a:cubicBezTo>
                  <a:lnTo>
                    <a:pt x="17739" y="703407"/>
                  </a:lnTo>
                  <a:cubicBezTo>
                    <a:pt x="13034" y="703407"/>
                    <a:pt x="8522" y="701538"/>
                    <a:pt x="5196" y="698212"/>
                  </a:cubicBezTo>
                  <a:cubicBezTo>
                    <a:pt x="1869" y="694885"/>
                    <a:pt x="0" y="690373"/>
                    <a:pt x="0" y="685668"/>
                  </a:cubicBezTo>
                  <a:lnTo>
                    <a:pt x="0" y="17739"/>
                  </a:lnTo>
                  <a:cubicBezTo>
                    <a:pt x="0" y="13034"/>
                    <a:pt x="1869" y="8522"/>
                    <a:pt x="5196" y="5196"/>
                  </a:cubicBezTo>
                  <a:cubicBezTo>
                    <a:pt x="8522" y="1869"/>
                    <a:pt x="13034" y="0"/>
                    <a:pt x="17739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30369" cy="741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855580">
            <a:off x="9731162" y="3409244"/>
            <a:ext cx="10428119" cy="3780193"/>
          </a:xfrm>
          <a:custGeom>
            <a:avLst/>
            <a:gdLst/>
            <a:ahLst/>
            <a:cxnLst/>
            <a:rect r="r" b="b" t="t" l="l"/>
            <a:pathLst>
              <a:path h="3780193" w="10428119">
                <a:moveTo>
                  <a:pt x="0" y="0"/>
                </a:moveTo>
                <a:lnTo>
                  <a:pt x="10428119" y="0"/>
                </a:lnTo>
                <a:lnTo>
                  <a:pt x="10428119" y="3780193"/>
                </a:lnTo>
                <a:lnTo>
                  <a:pt x="0" y="3780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53772" y="880383"/>
            <a:ext cx="5799998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SOCIETE GENERALE HACKATHON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RV COLLEGE OF ENGINEERING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860693"/>
            <a:ext cx="11720084" cy="141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9"/>
              </a:lnSpc>
            </a:pPr>
            <a:r>
              <a:rPr lang="en-US" sz="94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CONCLUSUION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9127" y="3862512"/>
            <a:ext cx="7938108" cy="423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Takeaways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Understanding Bottlenecks: Recognize the common issues that slow down websites, such as large image files, unoptimized code, and excessive HTTP requests.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Optimization 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Strategies: Implement best practices like image compression, code minification, browser caching, and server optimization to enhance speed.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Utilizing Tools and Technologies: Leverage specialized tools and technologies for each aspect of performance optimization, from lazy loading libraries to content delivery networks (CDNs) and compression tools.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12898741" y="6966124"/>
            <a:ext cx="5644451" cy="1395719"/>
          </a:xfrm>
          <a:custGeom>
            <a:avLst/>
            <a:gdLst/>
            <a:ahLst/>
            <a:cxnLst/>
            <a:rect r="r" b="b" t="t" l="l"/>
            <a:pathLst>
              <a:path h="1395719" w="5644451">
                <a:moveTo>
                  <a:pt x="5644452" y="0"/>
                </a:moveTo>
                <a:lnTo>
                  <a:pt x="0" y="0"/>
                </a:lnTo>
                <a:lnTo>
                  <a:pt x="0" y="1395719"/>
                </a:lnTo>
                <a:lnTo>
                  <a:pt x="5644452" y="1395719"/>
                </a:lnTo>
                <a:lnTo>
                  <a:pt x="564445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235503" y="2272178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6" y="0"/>
                </a:lnTo>
                <a:lnTo>
                  <a:pt x="5447286" y="891373"/>
                </a:lnTo>
                <a:lnTo>
                  <a:pt x="0" y="891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55580">
            <a:off x="9448914" y="3355575"/>
            <a:ext cx="10428119" cy="3780193"/>
          </a:xfrm>
          <a:custGeom>
            <a:avLst/>
            <a:gdLst/>
            <a:ahLst/>
            <a:cxnLst/>
            <a:rect r="r" b="b" t="t" l="l"/>
            <a:pathLst>
              <a:path h="3780193" w="10428119">
                <a:moveTo>
                  <a:pt x="0" y="0"/>
                </a:moveTo>
                <a:lnTo>
                  <a:pt x="10428119" y="0"/>
                </a:lnTo>
                <a:lnTo>
                  <a:pt x="10428119" y="3780193"/>
                </a:lnTo>
                <a:lnTo>
                  <a:pt x="0" y="3780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53772" y="880383"/>
            <a:ext cx="6146981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SOCIETE GENERALE HACKATHON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RV COLLEGE OF ENGINEERING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8140" y="2792233"/>
            <a:ext cx="9862709" cy="171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36"/>
              </a:lnSpc>
            </a:pPr>
            <a:r>
              <a:rPr lang="en-US" sz="115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8140" y="4382751"/>
            <a:ext cx="7509483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300" spc="13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898741" y="6966124"/>
            <a:ext cx="5644451" cy="1395719"/>
          </a:xfrm>
          <a:custGeom>
            <a:avLst/>
            <a:gdLst/>
            <a:ahLst/>
            <a:cxnLst/>
            <a:rect r="r" b="b" t="t" l="l"/>
            <a:pathLst>
              <a:path h="1395719" w="5644451">
                <a:moveTo>
                  <a:pt x="5644452" y="0"/>
                </a:moveTo>
                <a:lnTo>
                  <a:pt x="0" y="0"/>
                </a:lnTo>
                <a:lnTo>
                  <a:pt x="0" y="1395719"/>
                </a:lnTo>
                <a:lnTo>
                  <a:pt x="5644452" y="1395719"/>
                </a:lnTo>
                <a:lnTo>
                  <a:pt x="564445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235503" y="2272178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6" y="0"/>
                </a:lnTo>
                <a:lnTo>
                  <a:pt x="5447286" y="891373"/>
                </a:lnTo>
                <a:lnTo>
                  <a:pt x="0" y="891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206261" y="6856865"/>
            <a:ext cx="2438700" cy="807119"/>
            <a:chOff x="0" y="0"/>
            <a:chExt cx="343748" cy="1137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153772" y="7052462"/>
            <a:ext cx="25436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Yash Sahai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200144" y="6856865"/>
            <a:ext cx="2438700" cy="807119"/>
            <a:chOff x="0" y="0"/>
            <a:chExt cx="343748" cy="11376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147656" y="7052462"/>
            <a:ext cx="25436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Rishnbh Jain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DAGMKO9o26A</dc:identifier>
  <dcterms:modified xsi:type="dcterms:W3CDTF">2011-08-01T06:04:30Z</dcterms:modified>
  <cp:revision>1</cp:revision>
  <dc:title>Startup Culture</dc:title>
</cp:coreProperties>
</file>